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9" r:id="rId3"/>
    <p:sldId id="257" r:id="rId4"/>
    <p:sldId id="262" r:id="rId5"/>
    <p:sldId id="261" r:id="rId6"/>
    <p:sldId id="264" r:id="rId7"/>
    <p:sldId id="259" r:id="rId8"/>
    <p:sldId id="260" r:id="rId9"/>
    <p:sldId id="265" r:id="rId10"/>
    <p:sldId id="268" r:id="rId11"/>
    <p:sldId id="267" r:id="rId12"/>
    <p:sldId id="258" r:id="rId13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1E45B-F43F-495C-B8EE-C89C6FC5516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072C466-1095-4861-BADC-37317924EBAE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Vidékfejlesztési Minisztérium (IH)</a:t>
          </a:r>
          <a:endParaRPr lang="hu-HU" dirty="0">
            <a:solidFill>
              <a:schemeClr val="tx1"/>
            </a:solidFill>
          </a:endParaRPr>
        </a:p>
      </dgm:t>
    </dgm:pt>
    <dgm:pt modelId="{68493DD8-0BD9-4455-83A2-FC1DF107D1DA}" type="parTrans" cxnId="{882174DA-24D2-4B6F-BFBE-B1FC12389200}">
      <dgm:prSet/>
      <dgm:spPr/>
      <dgm:t>
        <a:bodyPr/>
        <a:lstStyle/>
        <a:p>
          <a:endParaRPr lang="hu-HU"/>
        </a:p>
      </dgm:t>
    </dgm:pt>
    <dgm:pt modelId="{2C17D312-2B46-4CBB-9BAD-1CB491356BA9}" type="sibTrans" cxnId="{882174DA-24D2-4B6F-BFBE-B1FC12389200}">
      <dgm:prSet/>
      <dgm:spPr/>
      <dgm:t>
        <a:bodyPr/>
        <a:lstStyle/>
        <a:p>
          <a:endParaRPr lang="hu-HU"/>
        </a:p>
      </dgm:t>
    </dgm:pt>
    <dgm:pt modelId="{5881D1B4-1FD1-4470-B2C2-537F762CF609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Helyi Akciócsoport (HACS)</a:t>
          </a:r>
          <a:endParaRPr lang="hu-HU" dirty="0">
            <a:solidFill>
              <a:schemeClr val="tx1"/>
            </a:solidFill>
          </a:endParaRPr>
        </a:p>
      </dgm:t>
    </dgm:pt>
    <dgm:pt modelId="{26CDA2E1-6287-423E-A9E1-8C6A6491174A}" type="parTrans" cxnId="{816F343B-1F72-4388-84DB-B9836E14E377}">
      <dgm:prSet/>
      <dgm:spPr/>
      <dgm:t>
        <a:bodyPr/>
        <a:lstStyle/>
        <a:p>
          <a:endParaRPr lang="hu-HU"/>
        </a:p>
      </dgm:t>
    </dgm:pt>
    <dgm:pt modelId="{A70F1923-3003-483C-94C8-A794F07BE56F}" type="sibTrans" cxnId="{816F343B-1F72-4388-84DB-B9836E14E377}">
      <dgm:prSet/>
      <dgm:spPr/>
      <dgm:t>
        <a:bodyPr/>
        <a:lstStyle/>
        <a:p>
          <a:endParaRPr lang="hu-HU"/>
        </a:p>
      </dgm:t>
    </dgm:pt>
    <dgm:pt modelId="{D23D4A4E-4FAB-4DF2-8B54-78058301E608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Mezőgazdasági és  Vidékfejlesztési Hivatal (MVH) </a:t>
          </a:r>
          <a:endParaRPr lang="hu-HU" dirty="0">
            <a:solidFill>
              <a:schemeClr val="tx1"/>
            </a:solidFill>
          </a:endParaRPr>
        </a:p>
      </dgm:t>
    </dgm:pt>
    <dgm:pt modelId="{4288A789-BFF7-4EC7-AAA9-6C2844A4B1BF}" type="parTrans" cxnId="{B7B69C3A-7293-4174-81AA-B9200946ED04}">
      <dgm:prSet/>
      <dgm:spPr/>
      <dgm:t>
        <a:bodyPr/>
        <a:lstStyle/>
        <a:p>
          <a:endParaRPr lang="hu-HU"/>
        </a:p>
      </dgm:t>
    </dgm:pt>
    <dgm:pt modelId="{31C0AB8B-9BC0-4C3B-BE87-00CCB7621074}" type="sibTrans" cxnId="{B7B69C3A-7293-4174-81AA-B9200946ED04}">
      <dgm:prSet/>
      <dgm:spPr/>
      <dgm:t>
        <a:bodyPr/>
        <a:lstStyle/>
        <a:p>
          <a:endParaRPr lang="hu-HU"/>
        </a:p>
      </dgm:t>
    </dgm:pt>
    <dgm:pt modelId="{F059B2AA-EEFE-416F-94E2-ECB694C240F7}" type="pres">
      <dgm:prSet presAssocID="{8B81E45B-F43F-495C-B8EE-C89C6FC551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E427FE9-A1E8-4E63-A747-85169019A911}" type="pres">
      <dgm:prSet presAssocID="{A072C466-1095-4861-BADC-37317924EBAE}" presName="node" presStyleLbl="node1" presStyleIdx="0" presStyleCnt="3" custScaleX="127785" custScaleY="1735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F1BFDA-DC21-4D25-99C9-2CD4D274C58E}" type="pres">
      <dgm:prSet presAssocID="{2C17D312-2B46-4CBB-9BAD-1CB491356BA9}" presName="sibTrans" presStyleLbl="sibTrans2D1" presStyleIdx="0" presStyleCnt="3"/>
      <dgm:spPr/>
      <dgm:t>
        <a:bodyPr/>
        <a:lstStyle/>
        <a:p>
          <a:endParaRPr lang="hu-HU"/>
        </a:p>
      </dgm:t>
    </dgm:pt>
    <dgm:pt modelId="{78B845F6-46E6-4055-9A70-37EC1B44FB60}" type="pres">
      <dgm:prSet presAssocID="{2C17D312-2B46-4CBB-9BAD-1CB491356BA9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26A6D4CF-08BE-4A4D-BFE4-95F77BC800DD}" type="pres">
      <dgm:prSet presAssocID="{5881D1B4-1FD1-4470-B2C2-537F762CF609}" presName="node" presStyleLbl="node1" presStyleIdx="1" presStyleCnt="3" custScaleX="157354" custScaleY="18404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48B81A-674B-4D75-9F18-A0EC4951B3DD}" type="pres">
      <dgm:prSet presAssocID="{A70F1923-3003-483C-94C8-A794F07BE56F}" presName="sibTrans" presStyleLbl="sibTrans2D1" presStyleIdx="1" presStyleCnt="3"/>
      <dgm:spPr/>
      <dgm:t>
        <a:bodyPr/>
        <a:lstStyle/>
        <a:p>
          <a:endParaRPr lang="hu-HU"/>
        </a:p>
      </dgm:t>
    </dgm:pt>
    <dgm:pt modelId="{452B965E-59D5-43F4-BEC8-5083164A63E1}" type="pres">
      <dgm:prSet presAssocID="{A70F1923-3003-483C-94C8-A794F07BE56F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841E8BC8-344E-4665-A711-D686291662F9}" type="pres">
      <dgm:prSet presAssocID="{D23D4A4E-4FAB-4DF2-8B54-78058301E608}" presName="node" presStyleLbl="node1" presStyleIdx="2" presStyleCnt="3" custScaleX="139760" custScaleY="1889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E0C895-B368-4F45-AC39-464FD9161DF3}" type="pres">
      <dgm:prSet presAssocID="{31C0AB8B-9BC0-4C3B-BE87-00CCB7621074}" presName="sibTrans" presStyleLbl="sibTrans2D1" presStyleIdx="2" presStyleCnt="3"/>
      <dgm:spPr/>
      <dgm:t>
        <a:bodyPr/>
        <a:lstStyle/>
        <a:p>
          <a:endParaRPr lang="hu-HU"/>
        </a:p>
      </dgm:t>
    </dgm:pt>
    <dgm:pt modelId="{2D5BE64B-2E8D-41F3-B664-96ACBF097386}" type="pres">
      <dgm:prSet presAssocID="{31C0AB8B-9BC0-4C3B-BE87-00CCB7621074}" presName="connectorText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1DF8D5A5-704A-4BC2-AA35-6EBDC91B7951}" type="presOf" srcId="{31C0AB8B-9BC0-4C3B-BE87-00CCB7621074}" destId="{C2E0C895-B368-4F45-AC39-464FD9161DF3}" srcOrd="0" destOrd="0" presId="urn:microsoft.com/office/officeart/2005/8/layout/cycle7"/>
    <dgm:cxn modelId="{A9D6D503-C665-431E-82C9-D732C483400A}" type="presOf" srcId="{A70F1923-3003-483C-94C8-A794F07BE56F}" destId="{452B965E-59D5-43F4-BEC8-5083164A63E1}" srcOrd="1" destOrd="0" presId="urn:microsoft.com/office/officeart/2005/8/layout/cycle7"/>
    <dgm:cxn modelId="{882174DA-24D2-4B6F-BFBE-B1FC12389200}" srcId="{8B81E45B-F43F-495C-B8EE-C89C6FC5516D}" destId="{A072C466-1095-4861-BADC-37317924EBAE}" srcOrd="0" destOrd="0" parTransId="{68493DD8-0BD9-4455-83A2-FC1DF107D1DA}" sibTransId="{2C17D312-2B46-4CBB-9BAD-1CB491356BA9}"/>
    <dgm:cxn modelId="{8F177363-9423-473F-AB3B-9AC55DFF23AE}" type="presOf" srcId="{2C17D312-2B46-4CBB-9BAD-1CB491356BA9}" destId="{20F1BFDA-DC21-4D25-99C9-2CD4D274C58E}" srcOrd="0" destOrd="0" presId="urn:microsoft.com/office/officeart/2005/8/layout/cycle7"/>
    <dgm:cxn modelId="{816F343B-1F72-4388-84DB-B9836E14E377}" srcId="{8B81E45B-F43F-495C-B8EE-C89C6FC5516D}" destId="{5881D1B4-1FD1-4470-B2C2-537F762CF609}" srcOrd="1" destOrd="0" parTransId="{26CDA2E1-6287-423E-A9E1-8C6A6491174A}" sibTransId="{A70F1923-3003-483C-94C8-A794F07BE56F}"/>
    <dgm:cxn modelId="{998CA26F-A325-4973-9624-956DA18FB7C7}" type="presOf" srcId="{31C0AB8B-9BC0-4C3B-BE87-00CCB7621074}" destId="{2D5BE64B-2E8D-41F3-B664-96ACBF097386}" srcOrd="1" destOrd="0" presId="urn:microsoft.com/office/officeart/2005/8/layout/cycle7"/>
    <dgm:cxn modelId="{29F8482B-74B8-4F8B-B3FE-3930DB212C29}" type="presOf" srcId="{2C17D312-2B46-4CBB-9BAD-1CB491356BA9}" destId="{78B845F6-46E6-4055-9A70-37EC1B44FB60}" srcOrd="1" destOrd="0" presId="urn:microsoft.com/office/officeart/2005/8/layout/cycle7"/>
    <dgm:cxn modelId="{4DE6C2F9-A8FE-4FB5-9B10-E1298D61DA83}" type="presOf" srcId="{8B81E45B-F43F-495C-B8EE-C89C6FC5516D}" destId="{F059B2AA-EEFE-416F-94E2-ECB694C240F7}" srcOrd="0" destOrd="0" presId="urn:microsoft.com/office/officeart/2005/8/layout/cycle7"/>
    <dgm:cxn modelId="{DB835BF2-3AA6-4286-B852-274EBEABD51A}" type="presOf" srcId="{5881D1B4-1FD1-4470-B2C2-537F762CF609}" destId="{26A6D4CF-08BE-4A4D-BFE4-95F77BC800DD}" srcOrd="0" destOrd="0" presId="urn:microsoft.com/office/officeart/2005/8/layout/cycle7"/>
    <dgm:cxn modelId="{F16498B5-11C0-4FFE-91CE-3F5DD3354F9A}" type="presOf" srcId="{D23D4A4E-4FAB-4DF2-8B54-78058301E608}" destId="{841E8BC8-344E-4665-A711-D686291662F9}" srcOrd="0" destOrd="0" presId="urn:microsoft.com/office/officeart/2005/8/layout/cycle7"/>
    <dgm:cxn modelId="{C59A5549-7701-4E29-9344-78119201C9AD}" type="presOf" srcId="{A70F1923-3003-483C-94C8-A794F07BE56F}" destId="{0948B81A-674B-4D75-9F18-A0EC4951B3DD}" srcOrd="0" destOrd="0" presId="urn:microsoft.com/office/officeart/2005/8/layout/cycle7"/>
    <dgm:cxn modelId="{36A05DCA-874B-4097-96E1-09F8D75DDAFE}" type="presOf" srcId="{A072C466-1095-4861-BADC-37317924EBAE}" destId="{1E427FE9-A1E8-4E63-A747-85169019A911}" srcOrd="0" destOrd="0" presId="urn:microsoft.com/office/officeart/2005/8/layout/cycle7"/>
    <dgm:cxn modelId="{B7B69C3A-7293-4174-81AA-B9200946ED04}" srcId="{8B81E45B-F43F-495C-B8EE-C89C6FC5516D}" destId="{D23D4A4E-4FAB-4DF2-8B54-78058301E608}" srcOrd="2" destOrd="0" parTransId="{4288A789-BFF7-4EC7-AAA9-6C2844A4B1BF}" sibTransId="{31C0AB8B-9BC0-4C3B-BE87-00CCB7621074}"/>
    <dgm:cxn modelId="{89B46DFB-E04B-4F28-9709-FE90DCB79B61}" type="presParOf" srcId="{F059B2AA-EEFE-416F-94E2-ECB694C240F7}" destId="{1E427FE9-A1E8-4E63-A747-85169019A911}" srcOrd="0" destOrd="0" presId="urn:microsoft.com/office/officeart/2005/8/layout/cycle7"/>
    <dgm:cxn modelId="{26823918-351F-4C20-A716-7260119FF591}" type="presParOf" srcId="{F059B2AA-EEFE-416F-94E2-ECB694C240F7}" destId="{20F1BFDA-DC21-4D25-99C9-2CD4D274C58E}" srcOrd="1" destOrd="0" presId="urn:microsoft.com/office/officeart/2005/8/layout/cycle7"/>
    <dgm:cxn modelId="{E9B98204-3E1A-412A-83A6-C8301F00CA9C}" type="presParOf" srcId="{20F1BFDA-DC21-4D25-99C9-2CD4D274C58E}" destId="{78B845F6-46E6-4055-9A70-37EC1B44FB60}" srcOrd="0" destOrd="0" presId="urn:microsoft.com/office/officeart/2005/8/layout/cycle7"/>
    <dgm:cxn modelId="{51468DE8-B30E-4EF1-B375-46943E875366}" type="presParOf" srcId="{F059B2AA-EEFE-416F-94E2-ECB694C240F7}" destId="{26A6D4CF-08BE-4A4D-BFE4-95F77BC800DD}" srcOrd="2" destOrd="0" presId="urn:microsoft.com/office/officeart/2005/8/layout/cycle7"/>
    <dgm:cxn modelId="{6BDB58DF-8101-402F-A43C-23A73F939222}" type="presParOf" srcId="{F059B2AA-EEFE-416F-94E2-ECB694C240F7}" destId="{0948B81A-674B-4D75-9F18-A0EC4951B3DD}" srcOrd="3" destOrd="0" presId="urn:microsoft.com/office/officeart/2005/8/layout/cycle7"/>
    <dgm:cxn modelId="{54B5C93D-41F4-4859-852F-E34D29F154F0}" type="presParOf" srcId="{0948B81A-674B-4D75-9F18-A0EC4951B3DD}" destId="{452B965E-59D5-43F4-BEC8-5083164A63E1}" srcOrd="0" destOrd="0" presId="urn:microsoft.com/office/officeart/2005/8/layout/cycle7"/>
    <dgm:cxn modelId="{86CE2552-75E5-4DBB-908D-AE4B00D09657}" type="presParOf" srcId="{F059B2AA-EEFE-416F-94E2-ECB694C240F7}" destId="{841E8BC8-344E-4665-A711-D686291662F9}" srcOrd="4" destOrd="0" presId="urn:microsoft.com/office/officeart/2005/8/layout/cycle7"/>
    <dgm:cxn modelId="{4C86C34A-8A8D-4BD7-B287-7D1447D8810A}" type="presParOf" srcId="{F059B2AA-EEFE-416F-94E2-ECB694C240F7}" destId="{C2E0C895-B368-4F45-AC39-464FD9161DF3}" srcOrd="5" destOrd="0" presId="urn:microsoft.com/office/officeart/2005/8/layout/cycle7"/>
    <dgm:cxn modelId="{EB513302-ECFF-48C3-B94F-857F150ABC31}" type="presParOf" srcId="{C2E0C895-B368-4F45-AC39-464FD9161DF3}" destId="{2D5BE64B-2E8D-41F3-B664-96ACBF09738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427FE9-A1E8-4E63-A747-85169019A911}">
      <dsp:nvSpPr>
        <dsp:cNvPr id="0" name=""/>
        <dsp:cNvSpPr/>
      </dsp:nvSpPr>
      <dsp:spPr>
        <a:xfrm>
          <a:off x="1129509" y="-213047"/>
          <a:ext cx="1344494" cy="912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Vidékfejlesztési Minisztérium (IH)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1129509" y="-213047"/>
        <a:ext cx="1344494" cy="912895"/>
      </dsp:txXfrm>
    </dsp:sp>
    <dsp:sp modelId="{20F1BFDA-DC21-4D25-99C9-2CD4D274C58E}">
      <dsp:nvSpPr>
        <dsp:cNvPr id="0" name=""/>
        <dsp:cNvSpPr/>
      </dsp:nvSpPr>
      <dsp:spPr>
        <a:xfrm rot="3600000">
          <a:off x="2158361" y="889867"/>
          <a:ext cx="139572" cy="1841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 rot="3600000">
        <a:off x="2158361" y="889867"/>
        <a:ext cx="139572" cy="184126"/>
      </dsp:txXfrm>
    </dsp:sp>
    <dsp:sp modelId="{26A6D4CF-08BE-4A4D-BFE4-95F77BC800DD}">
      <dsp:nvSpPr>
        <dsp:cNvPr id="0" name=""/>
        <dsp:cNvSpPr/>
      </dsp:nvSpPr>
      <dsp:spPr>
        <a:xfrm>
          <a:off x="1842711" y="1264014"/>
          <a:ext cx="1655605" cy="96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Helyi Akciócsoport (HACS)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1842711" y="1264014"/>
        <a:ext cx="1655605" cy="968233"/>
      </dsp:txXfrm>
    </dsp:sp>
    <dsp:sp modelId="{0948B81A-674B-4D75-9F18-A0EC4951B3DD}">
      <dsp:nvSpPr>
        <dsp:cNvPr id="0" name=""/>
        <dsp:cNvSpPr/>
      </dsp:nvSpPr>
      <dsp:spPr>
        <a:xfrm rot="10800000">
          <a:off x="1685691" y="1656067"/>
          <a:ext cx="139572" cy="1841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 rot="10800000">
        <a:off x="1685691" y="1656067"/>
        <a:ext cx="139572" cy="184126"/>
      </dsp:txXfrm>
    </dsp:sp>
    <dsp:sp modelId="{841E8BC8-344E-4665-A711-D686291662F9}">
      <dsp:nvSpPr>
        <dsp:cNvPr id="0" name=""/>
        <dsp:cNvSpPr/>
      </dsp:nvSpPr>
      <dsp:spPr>
        <a:xfrm>
          <a:off x="197755" y="1251214"/>
          <a:ext cx="1470489" cy="993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</a:rPr>
            <a:t>Mezőgazdasági és  Vidékfejlesztési Hivatal (MVH) 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197755" y="1251214"/>
        <a:ext cx="1470489" cy="993832"/>
      </dsp:txXfrm>
    </dsp:sp>
    <dsp:sp modelId="{C2E0C895-B368-4F45-AC39-464FD9161DF3}">
      <dsp:nvSpPr>
        <dsp:cNvPr id="0" name=""/>
        <dsp:cNvSpPr/>
      </dsp:nvSpPr>
      <dsp:spPr>
        <a:xfrm rot="18000000">
          <a:off x="1309274" y="883468"/>
          <a:ext cx="139572" cy="1841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 rot="18000000">
        <a:off x="1309274" y="883468"/>
        <a:ext cx="139572" cy="184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61FB6204-50C6-42A9-B921-7AC56CF60CAD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72CAC51C-0CBD-4CB5-8BB4-44F49FE76A7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0596EE-5EB6-49F6-80F8-1AFB0FC1A50F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2E7F6E-6A7B-4B9F-8771-B0D6CB36C1E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LEADER Program </a:t>
            </a:r>
            <a:r>
              <a:rPr lang="hu-HU" sz="3200" dirty="0" err="1" smtClean="0"/>
              <a:t>átalakításA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000" b="1" dirty="0" smtClean="0"/>
              <a:t>társadalmi vita országos záró rendezvény</a:t>
            </a:r>
            <a:br>
              <a:rPr lang="hu-HU" sz="2000" b="1" dirty="0" smtClean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1600" dirty="0" smtClean="0"/>
              <a:t>Lajosmizse, 2010. december 2. </a:t>
            </a:r>
            <a:endParaRPr lang="hu-HU" sz="2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Nyugat-Dunántúli Régió</a:t>
            </a:r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0762" t="18124" r="71416" b="68254"/>
          <a:stretch>
            <a:fillRect/>
          </a:stretch>
        </p:blipFill>
        <p:spPr bwMode="auto">
          <a:xfrm>
            <a:off x="-2" y="-1"/>
            <a:ext cx="2699793" cy="129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l="30037" t="18124" r="27637" b="68254"/>
          <a:stretch>
            <a:fillRect/>
          </a:stretch>
        </p:blipFill>
        <p:spPr bwMode="auto">
          <a:xfrm>
            <a:off x="2699792" y="0"/>
            <a:ext cx="6444208" cy="130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923928" y="148478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„Tiszta szívet teremts bennem, oh Isten, és az erős lelket újítsd meg bennem.” (Zsoltárok 51,12)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Kérelem- és pályázatkezelés</a:t>
            </a:r>
            <a:br>
              <a:rPr lang="hu-HU" dirty="0" smtClean="0"/>
            </a:br>
            <a:r>
              <a:rPr lang="hu-HU" sz="3100" b="1" dirty="0" smtClean="0"/>
              <a:t>HVS, projektfejlesztés/kiválasztás </a:t>
            </a:r>
            <a:r>
              <a:rPr lang="hu-HU" sz="7200" b="1" dirty="0" smtClean="0"/>
              <a:t/>
            </a:r>
            <a:br>
              <a:rPr lang="hu-HU" sz="7200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6376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sz="5600" dirty="0" smtClean="0"/>
              <a:t>MVH ebben technikai szereplő</a:t>
            </a:r>
          </a:p>
          <a:p>
            <a:pPr>
              <a:buNone/>
            </a:pPr>
            <a:r>
              <a:rPr lang="hu-HU" sz="5600" b="1" dirty="0" smtClean="0"/>
              <a:t>Döntéshozatali mechanizmus áttekintése</a:t>
            </a:r>
          </a:p>
          <a:p>
            <a:pPr lvl="2"/>
            <a:r>
              <a:rPr lang="hu-HU" sz="5600" dirty="0" smtClean="0"/>
              <a:t>BIZALOM alapú (Együttműködési Megállapodás)</a:t>
            </a:r>
          </a:p>
          <a:p>
            <a:pPr lvl="2"/>
            <a:r>
              <a:rPr lang="hu-HU" sz="5600" dirty="0" smtClean="0"/>
              <a:t>kétszakaszos eljárásrend bevezetése – első szakasz végén elnökségi döntés (Jó gyakorlat: Ausztria – államközi egyeztetés)</a:t>
            </a:r>
          </a:p>
          <a:p>
            <a:pPr lvl="2"/>
            <a:r>
              <a:rPr lang="hu-HU" sz="5600" dirty="0" smtClean="0"/>
              <a:t>egyedi és a pályázat minőségére irányuló pontozási szempontok engedélyezése a III.  és IV. tengelyben </a:t>
            </a:r>
          </a:p>
          <a:p>
            <a:pPr>
              <a:buNone/>
            </a:pPr>
            <a:endParaRPr lang="hu-HU" sz="5600" dirty="0" smtClean="0"/>
          </a:p>
          <a:p>
            <a:pPr>
              <a:buNone/>
            </a:pPr>
            <a:r>
              <a:rPr lang="hu-HU" sz="5600" b="1" dirty="0" smtClean="0"/>
              <a:t>Pályázati kiírásokban jelenleg</a:t>
            </a:r>
          </a:p>
          <a:p>
            <a:pPr lvl="2"/>
            <a:r>
              <a:rPr lang="hu-HU" sz="5600" u="sng" dirty="0" smtClean="0"/>
              <a:t>nincs mozgástér</a:t>
            </a:r>
            <a:r>
              <a:rPr lang="hu-HU" sz="5600" dirty="0" smtClean="0"/>
              <a:t> </a:t>
            </a:r>
          </a:p>
          <a:p>
            <a:pPr lvl="2"/>
            <a:r>
              <a:rPr lang="hu-HU" sz="5600" u="sng" dirty="0" smtClean="0"/>
              <a:t>nem életszerűek </a:t>
            </a:r>
          </a:p>
          <a:p>
            <a:pPr lvl="2"/>
            <a:r>
              <a:rPr lang="hu-HU" sz="5600" u="sng" dirty="0" smtClean="0"/>
              <a:t>értelmetlen lehatárolásokat tartalmaznak</a:t>
            </a:r>
            <a:r>
              <a:rPr lang="hu-HU" sz="5600" dirty="0" smtClean="0"/>
              <a:t> </a:t>
            </a:r>
          </a:p>
          <a:p>
            <a:pPr lvl="1">
              <a:buNone/>
            </a:pPr>
            <a:r>
              <a:rPr lang="hu-HU" sz="5600" dirty="0" smtClean="0"/>
              <a:t>Ezáltal sérül az: </a:t>
            </a:r>
          </a:p>
          <a:p>
            <a:pPr lvl="1">
              <a:buFontTx/>
              <a:buChar char="-"/>
            </a:pPr>
            <a:r>
              <a:rPr lang="hu-HU" sz="5600" dirty="0" err="1" smtClean="0"/>
              <a:t>Innovativitás</a:t>
            </a:r>
            <a:r>
              <a:rPr lang="hu-HU" sz="5600" dirty="0" smtClean="0"/>
              <a:t>  elve </a:t>
            </a:r>
          </a:p>
          <a:p>
            <a:pPr lvl="1">
              <a:buFontTx/>
              <a:buChar char="-"/>
            </a:pPr>
            <a:r>
              <a:rPr lang="hu-HU" sz="5600" dirty="0" smtClean="0"/>
              <a:t>kooperációs elvek </a:t>
            </a:r>
          </a:p>
          <a:p>
            <a:pPr lvl="1">
              <a:buNone/>
            </a:pPr>
            <a:endParaRPr lang="hu-HU" sz="5600" b="1" dirty="0" smtClean="0"/>
          </a:p>
          <a:p>
            <a:pPr lvl="1">
              <a:buNone/>
            </a:pPr>
            <a:r>
              <a:rPr lang="hu-HU" sz="5600" b="1" dirty="0" smtClean="0"/>
              <a:t>KONZORCIUMOK engedélyezése </a:t>
            </a:r>
            <a:r>
              <a:rPr lang="hu-HU" sz="5600" dirty="0" smtClean="0"/>
              <a:t>a hosszú távon eredményeket biztosító együttműködéseket forszírozná</a:t>
            </a:r>
          </a:p>
          <a:p>
            <a:pPr marL="457200" indent="-457200">
              <a:buAutoNum type="arabicPeriod"/>
            </a:pPr>
            <a:endParaRPr lang="hu-HU" sz="2400" dirty="0" smtClean="0"/>
          </a:p>
          <a:p>
            <a:pPr marL="457200" indent="-457200">
              <a:buNone/>
            </a:pPr>
            <a:endParaRPr lang="hu-HU" sz="2400" dirty="0" smtClean="0"/>
          </a:p>
          <a:p>
            <a:pPr marL="457200" indent="-457200">
              <a:buAutoNum type="arabicPeriod"/>
            </a:pPr>
            <a:endParaRPr lang="hu-HU" sz="2200" dirty="0" smtClean="0"/>
          </a:p>
          <a:p>
            <a:endParaRPr lang="hu-HU" sz="40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2"/>
          </p:nvPr>
        </p:nvSpPr>
        <p:spPr>
          <a:xfrm>
            <a:off x="4788024" y="1484784"/>
            <a:ext cx="4104456" cy="51845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400" b="1" dirty="0" smtClean="0"/>
              <a:t>Stratégia felülvizsgálat javasolt szintjei és szakaszai:</a:t>
            </a:r>
          </a:p>
          <a:p>
            <a:pPr>
              <a:buNone/>
            </a:pPr>
            <a:endParaRPr lang="hu-HU" sz="1200" b="1" dirty="0" smtClean="0"/>
          </a:p>
          <a:p>
            <a:pPr marL="457200" indent="-457200"/>
            <a:r>
              <a:rPr lang="hu-HU" sz="1400" b="1" dirty="0" smtClean="0"/>
              <a:t>2011. január-február: Stratégiák felülvizsgálata</a:t>
            </a:r>
          </a:p>
          <a:p>
            <a:pPr marL="457200" indent="-457200">
              <a:buNone/>
            </a:pPr>
            <a:r>
              <a:rPr lang="hu-HU" sz="1200" dirty="0" smtClean="0"/>
              <a:t>	általános térségi stratégia , amely nem tartalmazza a </a:t>
            </a:r>
            <a:r>
              <a:rPr lang="hu-HU" sz="1200" dirty="0" err="1" smtClean="0"/>
              <a:t>HPME-ket</a:t>
            </a:r>
            <a:r>
              <a:rPr lang="hu-HU" sz="1200" dirty="0" smtClean="0"/>
              <a:t>, DE indikátorokat igen</a:t>
            </a:r>
          </a:p>
          <a:p>
            <a:pPr marL="457200" indent="-457200"/>
            <a:endParaRPr lang="hu-HU" sz="1200" dirty="0" smtClean="0"/>
          </a:p>
          <a:p>
            <a:pPr marL="457200" indent="-457200"/>
            <a:r>
              <a:rPr lang="hu-HU" sz="1400" b="1" dirty="0" smtClean="0"/>
              <a:t>2011. február : LEADER Jogcímrendeletek  és III. tengely intézkedések felülvizsgálata</a:t>
            </a:r>
          </a:p>
          <a:p>
            <a:pPr marL="457200" indent="-457200">
              <a:buNone/>
            </a:pPr>
            <a:r>
              <a:rPr lang="hu-HU" sz="1200" dirty="0" smtClean="0"/>
              <a:t>	térségi igények szerint, támogatható tevékenységek HACS szintűek III. tengelyben is, indikátorok megfogalmazása)</a:t>
            </a:r>
          </a:p>
          <a:p>
            <a:pPr marL="457200" indent="-457200">
              <a:buNone/>
            </a:pPr>
            <a:endParaRPr lang="hu-HU" sz="1200" dirty="0" smtClean="0"/>
          </a:p>
          <a:p>
            <a:pPr marL="514350" indent="-514350"/>
            <a:r>
              <a:rPr lang="hu-HU" sz="1400" b="1" dirty="0" smtClean="0"/>
              <a:t>2011. március – április:  Pályázati kiírások készítése </a:t>
            </a:r>
            <a:r>
              <a:rPr lang="hu-HU" sz="1200" dirty="0" smtClean="0"/>
              <a:t>(HPME szint) </a:t>
            </a:r>
          </a:p>
          <a:p>
            <a:pPr marL="514350" indent="-514350"/>
            <a:endParaRPr lang="hu-HU" sz="1200" dirty="0" smtClean="0"/>
          </a:p>
          <a:p>
            <a:pPr marL="514350" indent="-514350"/>
            <a:r>
              <a:rPr lang="hu-HU" sz="1400" b="1" dirty="0" smtClean="0"/>
              <a:t>2011. május: </a:t>
            </a:r>
            <a:r>
              <a:rPr lang="hu-HU" sz="1400" dirty="0" smtClean="0"/>
              <a:t>Pályázati kiírások megjelenése</a:t>
            </a:r>
          </a:p>
          <a:p>
            <a:pPr lvl="2">
              <a:buNone/>
            </a:pPr>
            <a:endParaRPr lang="hu-HU" sz="1200" dirty="0" smtClean="0"/>
          </a:p>
          <a:p>
            <a:pPr>
              <a:buNone/>
            </a:pPr>
            <a:r>
              <a:rPr lang="hu-HU" sz="1200" u="sng" dirty="0" smtClean="0"/>
              <a:t>ezen szintekhez </a:t>
            </a:r>
            <a:r>
              <a:rPr lang="hu-HU" sz="1200" dirty="0" smtClean="0"/>
              <a:t>kapcsolódjanak ORSZÁGOS – Regionális egyeztetések</a:t>
            </a:r>
          </a:p>
          <a:p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Kérelem- és pályázatkezelés</a:t>
            </a:r>
            <a:br>
              <a:rPr lang="hu-HU" dirty="0" smtClean="0"/>
            </a:br>
            <a:r>
              <a:rPr lang="hu-HU" sz="3600" b="1" dirty="0" smtClean="0"/>
              <a:t>Végrehajtás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531352" cy="52292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hu-HU" sz="3400" dirty="0" smtClean="0"/>
              <a:t>Készüljön el egy </a:t>
            </a:r>
            <a:r>
              <a:rPr lang="hu-HU" sz="3400" b="1" dirty="0" smtClean="0"/>
              <a:t>Program Végrehajtási Terv (2011-15)</a:t>
            </a:r>
            <a:endParaRPr lang="hu-HU" sz="4000" b="1" dirty="0" smtClean="0"/>
          </a:p>
          <a:p>
            <a:pPr lvl="1"/>
            <a:r>
              <a:rPr lang="hu-HU" sz="3400" b="1" dirty="0" smtClean="0"/>
              <a:t>Egységes pályázati csomag </a:t>
            </a:r>
            <a:r>
              <a:rPr lang="hu-HU" sz="3400" dirty="0" smtClean="0"/>
              <a:t>készüljön</a:t>
            </a:r>
          </a:p>
          <a:p>
            <a:pPr lvl="1">
              <a:buNone/>
            </a:pPr>
            <a:r>
              <a:rPr lang="hu-HU" sz="3400" b="1" dirty="0" smtClean="0"/>
              <a:t>	</a:t>
            </a:r>
            <a:r>
              <a:rPr lang="hu-HU" sz="3400" dirty="0" smtClean="0"/>
              <a:t>(– ne legyen utólagos módosítás, kérés, visszamenőleges hatályú módosítás)</a:t>
            </a:r>
            <a:endParaRPr lang="hu-HU" sz="4000" dirty="0" smtClean="0"/>
          </a:p>
          <a:p>
            <a:pPr lvl="1"/>
            <a:r>
              <a:rPr lang="hu-HU" sz="3400" dirty="0" smtClean="0"/>
              <a:t>Kerüljön felállításra egy </a:t>
            </a:r>
            <a:r>
              <a:rPr lang="hu-HU" sz="3400" b="1" dirty="0" smtClean="0"/>
              <a:t>Központi Képző Team </a:t>
            </a:r>
            <a:r>
              <a:rPr lang="hu-HU" sz="3400" dirty="0" smtClean="0"/>
              <a:t>a képzésekre</a:t>
            </a:r>
          </a:p>
          <a:p>
            <a:pPr lvl="2">
              <a:buFontTx/>
              <a:buChar char="-"/>
            </a:pPr>
            <a:r>
              <a:rPr lang="hu-HU" dirty="0" smtClean="0"/>
              <a:t>Éves Képzési Terv szerint biztosítsák a színvonalas, gyakorlatias képzéseket</a:t>
            </a:r>
          </a:p>
          <a:p>
            <a:pPr lvl="2">
              <a:buFontTx/>
              <a:buChar char="-"/>
            </a:pPr>
            <a:r>
              <a:rPr lang="hu-HU" dirty="0" smtClean="0"/>
              <a:t>MVH ügyintézőkkel </a:t>
            </a:r>
            <a:r>
              <a:rPr lang="hu-HU" sz="2000" dirty="0" smtClean="0"/>
              <a:t>közösen képezzék a HACS ügyintézőket regionális szinteken</a:t>
            </a:r>
            <a:endParaRPr lang="hu-HU" sz="1300" dirty="0" smtClean="0"/>
          </a:p>
          <a:p>
            <a:pPr lvl="1"/>
            <a:r>
              <a:rPr lang="hu-HU" sz="3400" dirty="0" smtClean="0"/>
              <a:t>Készüljenek el a </a:t>
            </a:r>
            <a:r>
              <a:rPr lang="hu-HU" sz="3400" b="1" dirty="0" err="1" smtClean="0"/>
              <a:t>Check</a:t>
            </a:r>
            <a:r>
              <a:rPr lang="hu-HU" sz="3400" b="1" dirty="0" smtClean="0"/>
              <a:t> </a:t>
            </a:r>
            <a:r>
              <a:rPr lang="hu-HU" sz="3400" b="1" dirty="0" err="1" smtClean="0"/>
              <a:t>listek</a:t>
            </a:r>
            <a:r>
              <a:rPr lang="hu-HU" sz="3400" b="1" dirty="0" smtClean="0"/>
              <a:t> </a:t>
            </a:r>
            <a:r>
              <a:rPr lang="hu-HU" sz="3400" dirty="0" smtClean="0"/>
              <a:t>– „mindenkinek ugyanaz és mindenkinek ugyanazt jelenti”</a:t>
            </a:r>
            <a:endParaRPr lang="hu-HU" sz="4000" dirty="0" smtClean="0"/>
          </a:p>
          <a:p>
            <a:pPr lvl="1"/>
            <a:r>
              <a:rPr lang="hu-HU" sz="3400" b="1" dirty="0" smtClean="0"/>
              <a:t>Végrehajthatóságot és átláthatóságot támogató eljárásrend </a:t>
            </a:r>
            <a:r>
              <a:rPr lang="hu-HU" sz="3400" dirty="0" smtClean="0"/>
              <a:t>kialakítása (módosítások.. Stb. életszerű engedélyezése, eredmény orientáltság – nem tétel alapúság, hanem elszámolható költség alapúság követése)</a:t>
            </a:r>
          </a:p>
          <a:p>
            <a:pPr lvl="1"/>
            <a:r>
              <a:rPr lang="hu-HU" sz="3400" dirty="0" smtClean="0"/>
              <a:t>IIER rendszer ?  Rendelkezésre álló felület!</a:t>
            </a:r>
          </a:p>
          <a:p>
            <a:pPr lvl="1"/>
            <a:r>
              <a:rPr lang="hu-HU" sz="3400" dirty="0" smtClean="0"/>
              <a:t>Havi szintű </a:t>
            </a:r>
            <a:r>
              <a:rPr lang="hu-HU" sz="3400" b="1" dirty="0" smtClean="0"/>
              <a:t>Megvalósítási Munkamegbeszélések </a:t>
            </a:r>
            <a:r>
              <a:rPr lang="hu-HU" sz="3400" dirty="0" smtClean="0"/>
              <a:t>rendszerének bevezetése regionális szinten (problémamegoldásokra, egységes álláspontok kialakításra, </a:t>
            </a:r>
            <a:r>
              <a:rPr lang="hu-HU" sz="3400" dirty="0" err="1" smtClean="0"/>
              <a:t>utánkövetésre</a:t>
            </a:r>
            <a:r>
              <a:rPr lang="hu-HU" sz="3400" dirty="0" smtClean="0"/>
              <a:t>, személyes kapcsolatok erősítésére)</a:t>
            </a:r>
          </a:p>
          <a:p>
            <a:pPr lvl="1"/>
            <a:endParaRPr lang="hu-HU" sz="3600" dirty="0" smtClean="0"/>
          </a:p>
          <a:p>
            <a:pPr marL="457200" indent="-457200">
              <a:buNone/>
            </a:pPr>
            <a:endParaRPr lang="hu-HU" sz="2400" dirty="0" smtClean="0"/>
          </a:p>
          <a:p>
            <a:pPr marL="457200" indent="-457200">
              <a:buAutoNum type="arabicPeriod"/>
            </a:pPr>
            <a:endParaRPr lang="hu-HU" sz="2200" dirty="0" smtClean="0"/>
          </a:p>
          <a:p>
            <a:endParaRPr lang="hu-HU" sz="40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MEGTISZTELŐ FIGYELMÜKET!</a:t>
            </a:r>
            <a:endParaRPr lang="hu-HU" dirty="0"/>
          </a:p>
        </p:txBody>
      </p:sp>
      <p:pic>
        <p:nvPicPr>
          <p:cNvPr id="7" name="Kép helye 6" descr="NYDR-társ.vita-Bögöt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/>
      </p:pic>
      <p:pic>
        <p:nvPicPr>
          <p:cNvPr id="8" name="Kép 7" descr="level_lablec.jpg"/>
          <p:cNvPicPr/>
          <p:nvPr/>
        </p:nvPicPr>
        <p:blipFill>
          <a:blip r:embed="rId3" cstate="print"/>
          <a:srcRect l="35000" t="10442" r="18125" b="30221"/>
          <a:stretch>
            <a:fillRect/>
          </a:stretch>
        </p:blipFill>
        <p:spPr>
          <a:xfrm>
            <a:off x="1619672" y="5517232"/>
            <a:ext cx="5688632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 smtClean="0"/>
              <a:t>Témakörök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sz="3600" dirty="0" smtClean="0">
                <a:latin typeface="+mj-lt"/>
              </a:rPr>
              <a:t>Helyi akciócsoportok</a:t>
            </a:r>
          </a:p>
          <a:p>
            <a:pPr lvl="1">
              <a:buNone/>
            </a:pPr>
            <a:r>
              <a:rPr lang="hu-HU" sz="3300" dirty="0" smtClean="0">
                <a:latin typeface="+mj-lt"/>
              </a:rPr>
              <a:t>(A bizalomra alapozott közösségek működése)</a:t>
            </a:r>
          </a:p>
          <a:p>
            <a:endParaRPr lang="hu-HU" sz="3600" dirty="0" smtClean="0">
              <a:latin typeface="+mj-lt"/>
            </a:endParaRPr>
          </a:p>
          <a:p>
            <a:r>
              <a:rPr lang="hu-HU" sz="3600" dirty="0" err="1" smtClean="0">
                <a:latin typeface="+mj-lt"/>
              </a:rPr>
              <a:t>HACS-ok</a:t>
            </a:r>
            <a:r>
              <a:rPr lang="hu-HU" sz="3600" dirty="0" smtClean="0">
                <a:latin typeface="+mj-lt"/>
              </a:rPr>
              <a:t> finanszírozása</a:t>
            </a:r>
          </a:p>
          <a:p>
            <a:endParaRPr lang="hu-HU" sz="3600" dirty="0" smtClean="0">
              <a:latin typeface="+mj-lt"/>
            </a:endParaRPr>
          </a:p>
          <a:p>
            <a:r>
              <a:rPr lang="hu-HU" sz="3600" dirty="0" smtClean="0">
                <a:latin typeface="+mj-lt"/>
              </a:rPr>
              <a:t>Kérelem- és pályázatkezelés</a:t>
            </a:r>
            <a:endParaRPr lang="hu-HU" sz="2800" dirty="0" smtClean="0">
              <a:latin typeface="+mj-lt"/>
            </a:endParaRPr>
          </a:p>
          <a:p>
            <a:endParaRPr lang="hu-HU" sz="2800" dirty="0" smtClean="0">
              <a:latin typeface="Palatino Linotype" pitchFamily="18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Leader program felülvizsgálat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8153400" cy="5112568"/>
          </a:xfrm>
        </p:spPr>
        <p:txBody>
          <a:bodyPr>
            <a:normAutofit/>
          </a:bodyPr>
          <a:lstStyle/>
          <a:p>
            <a:r>
              <a:rPr lang="hu-HU" dirty="0" smtClean="0"/>
              <a:t>Nyugat-dunántúli régió – 13 HACS (Kapuvár, Bögöte) ajánlásai, üzenetei</a:t>
            </a:r>
          </a:p>
          <a:p>
            <a:r>
              <a:rPr lang="hu-HU" dirty="0" smtClean="0"/>
              <a:t>Mottónk: </a:t>
            </a:r>
          </a:p>
          <a:p>
            <a:pPr algn="ctr">
              <a:buNone/>
            </a:pPr>
            <a:r>
              <a:rPr lang="hu-HU" sz="2400" dirty="0" smtClean="0"/>
              <a:t>„A program a pályázókról szól”</a:t>
            </a:r>
          </a:p>
          <a:p>
            <a:pPr algn="ctr">
              <a:buNone/>
            </a:pPr>
            <a:r>
              <a:rPr lang="hu-HU" sz="2400" dirty="0" smtClean="0"/>
              <a:t>„Legkönnyebben úgy jósolhatjuk meg a jövőt, </a:t>
            </a:r>
          </a:p>
          <a:p>
            <a:pPr algn="ctr">
              <a:buNone/>
            </a:pPr>
            <a:r>
              <a:rPr lang="hu-HU" sz="2400" dirty="0" smtClean="0"/>
              <a:t>ha mi magunk alkotjuk.”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Minden döntés alapvetései: </a:t>
            </a:r>
          </a:p>
          <a:p>
            <a:r>
              <a:rPr lang="hu-HU" dirty="0" smtClean="0"/>
              <a:t>Szubszidiaritás elve</a:t>
            </a:r>
          </a:p>
          <a:p>
            <a:r>
              <a:rPr lang="hu-HU" dirty="0" smtClean="0"/>
              <a:t>Partnerség elve</a:t>
            </a:r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5447928" y="4437112"/>
          <a:ext cx="369607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u="sng" dirty="0" smtClean="0">
                <a:latin typeface="Palatino Linotype" pitchFamily="18" charset="0"/>
              </a:rPr>
              <a:t/>
            </a:r>
            <a:br>
              <a:rPr lang="hu-HU" u="sng" dirty="0" smtClean="0">
                <a:latin typeface="Palatino Linotype" pitchFamily="18" charset="0"/>
              </a:rPr>
            </a:br>
            <a:r>
              <a:rPr lang="hu-HU" sz="3100" b="1" dirty="0" smtClean="0">
                <a:latin typeface="Palatino Linotype" pitchFamily="18" charset="0"/>
              </a:rPr>
              <a:t>Helyi akciócsoportok</a:t>
            </a:r>
            <a:r>
              <a:rPr lang="hu-HU" sz="3100" dirty="0" smtClean="0">
                <a:latin typeface="Palatino Linotype" pitchFamily="18" charset="0"/>
              </a:rPr>
              <a:t/>
            </a:r>
            <a:br>
              <a:rPr lang="hu-HU" sz="3100" dirty="0" smtClean="0">
                <a:latin typeface="Palatino Linotype" pitchFamily="18" charset="0"/>
              </a:rPr>
            </a:br>
            <a:r>
              <a:rPr lang="hu-HU" sz="3100" dirty="0" smtClean="0">
                <a:latin typeface="Palatino Linotype" pitchFamily="18" charset="0"/>
              </a:rPr>
              <a:t>A bizalomra alapozott közösségek működése </a:t>
            </a:r>
            <a:r>
              <a:rPr lang="hu-HU" u="sng" dirty="0" smtClean="0">
                <a:latin typeface="Palatino Linotype" pitchFamily="18" charset="0"/>
              </a:rPr>
              <a:t/>
            </a:r>
            <a:br>
              <a:rPr lang="hu-HU" u="sng" dirty="0" smtClean="0">
                <a:latin typeface="Palatino Linotype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Cél</a:t>
            </a:r>
            <a:r>
              <a:rPr lang="hu-HU" dirty="0" smtClean="0"/>
              <a:t>: vidékfejlesztési szervezetek létrehozása a helyi értelmiség bevonásával a térségi gazdaság fenntartható gazdasági fejlesztéséért</a:t>
            </a:r>
          </a:p>
          <a:p>
            <a:r>
              <a:rPr lang="hu-HU" dirty="0" smtClean="0"/>
              <a:t>HACS </a:t>
            </a:r>
            <a:r>
              <a:rPr lang="hu-HU" b="1" dirty="0" smtClean="0"/>
              <a:t>Jogállás</a:t>
            </a:r>
            <a:r>
              <a:rPr lang="hu-HU" dirty="0" smtClean="0"/>
              <a:t> (Együttműködési Megállapodás, Delegálási Szerződés)</a:t>
            </a:r>
          </a:p>
          <a:p>
            <a:r>
              <a:rPr lang="hu-HU" dirty="0" smtClean="0"/>
              <a:t>A Leader program </a:t>
            </a:r>
          </a:p>
          <a:p>
            <a:pPr lvl="1"/>
            <a:r>
              <a:rPr lang="hu-HU" dirty="0" smtClean="0"/>
              <a:t>EREDETI </a:t>
            </a:r>
            <a:r>
              <a:rPr lang="hu-HU" b="1" dirty="0" smtClean="0"/>
              <a:t>küldetésének</a:t>
            </a:r>
            <a:r>
              <a:rPr lang="hu-HU" dirty="0" smtClean="0"/>
              <a:t>, valamint </a:t>
            </a:r>
          </a:p>
          <a:p>
            <a:pPr lvl="1"/>
            <a:r>
              <a:rPr lang="hu-HU" dirty="0" smtClean="0"/>
              <a:t>a helyi csoportok által </a:t>
            </a:r>
            <a:r>
              <a:rPr lang="hu-HU" b="1" dirty="0" smtClean="0"/>
              <a:t>ellátandó feladatoknak </a:t>
            </a:r>
            <a:r>
              <a:rPr lang="hu-HU" dirty="0" smtClean="0"/>
              <a:t>a helyre tétele </a:t>
            </a:r>
          </a:p>
          <a:p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5194" t="28699" r="24603" b="11256"/>
          <a:stretch>
            <a:fillRect/>
          </a:stretch>
        </p:blipFill>
        <p:spPr bwMode="auto">
          <a:xfrm>
            <a:off x="899592" y="1268760"/>
            <a:ext cx="5267350" cy="39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 smtClean="0">
                <a:latin typeface="Palatino Linotype" pitchFamily="18" charset="0"/>
              </a:rPr>
              <a:t>Helyi akciócsoportok</a:t>
            </a:r>
            <a:r>
              <a:rPr lang="hu-HU" sz="2800" dirty="0" smtClean="0">
                <a:latin typeface="Palatino Linotype" pitchFamily="18" charset="0"/>
              </a:rPr>
              <a:t/>
            </a:r>
            <a:br>
              <a:rPr lang="hu-HU" sz="2800" dirty="0" smtClean="0">
                <a:latin typeface="Palatino Linotype" pitchFamily="18" charset="0"/>
              </a:rPr>
            </a:br>
            <a:r>
              <a:rPr lang="hu-HU" sz="2800" dirty="0" smtClean="0">
                <a:latin typeface="Palatino Linotype" pitchFamily="18" charset="0"/>
              </a:rPr>
              <a:t>A bizalomra alapozott közösségek működése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611560" y="4941168"/>
            <a:ext cx="8066856" cy="1652447"/>
          </a:xfrm>
        </p:spPr>
        <p:txBody>
          <a:bodyPr>
            <a:normAutofit fontScale="70000" lnSpcReduction="20000"/>
          </a:bodyPr>
          <a:lstStyle/>
          <a:p>
            <a:endParaRPr lang="hu-HU" sz="2400" dirty="0" smtClean="0"/>
          </a:p>
          <a:p>
            <a:r>
              <a:rPr lang="hu-HU" sz="2600" dirty="0" smtClean="0"/>
              <a:t>Elengedhetetlen hozzá: </a:t>
            </a:r>
          </a:p>
          <a:p>
            <a:pPr lvl="1"/>
            <a:r>
              <a:rPr lang="hu-HU" sz="2200" dirty="0" smtClean="0"/>
              <a:t>Aktív munkaszervezet – hálózatépítés (idő- és forrásigényes)</a:t>
            </a:r>
          </a:p>
          <a:p>
            <a:pPr lvl="1"/>
            <a:r>
              <a:rPr lang="hu-HU" sz="2200" dirty="0" smtClean="0"/>
              <a:t>Források felhasználhatósága – saját projektek ÖNERŐ elszámolásának lehetővé tétele</a:t>
            </a:r>
          </a:p>
          <a:p>
            <a:pPr lvl="1"/>
            <a:r>
              <a:rPr lang="hu-HU" sz="2200" dirty="0" smtClean="0"/>
              <a:t>Minimális bürokrácia</a:t>
            </a:r>
          </a:p>
          <a:p>
            <a:pPr lvl="1">
              <a:buNone/>
            </a:pPr>
            <a:r>
              <a:rPr lang="hu-HU" sz="2200" dirty="0" smtClean="0"/>
              <a:t>Forrás: Nemes Gusztáv, MTA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372200" y="1916832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M:   munkaszervezet</a:t>
            </a:r>
          </a:p>
          <a:p>
            <a:r>
              <a:rPr lang="hu-HU" dirty="0" smtClean="0"/>
              <a:t>P:    projektek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Kapcsolatok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Hálózati együttműködések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>
            <a:normAutofit/>
          </a:bodyPr>
          <a:lstStyle/>
          <a:p>
            <a:r>
              <a:rPr lang="hu-HU" dirty="0" err="1" smtClean="0"/>
              <a:t>HACS-ok</a:t>
            </a:r>
            <a:r>
              <a:rPr lang="hu-HU" dirty="0" smtClean="0"/>
              <a:t> finanszírozása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908720"/>
            <a:ext cx="8153400" cy="5949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b="1" dirty="0" smtClean="0"/>
              <a:t>probléma: Nem MUNKATÁRSAK, hanem ÜGYFELEK a </a:t>
            </a:r>
            <a:r>
              <a:rPr lang="hu-HU" b="1" dirty="0" err="1" smtClean="0"/>
              <a:t>HACS-ok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Javaslatok: </a:t>
            </a:r>
          </a:p>
          <a:p>
            <a:pPr lvl="1"/>
            <a:r>
              <a:rPr lang="hu-HU" sz="2300" b="1" dirty="0" smtClean="0"/>
              <a:t>Kommunikációs kapcsolatok javítása </a:t>
            </a:r>
            <a:r>
              <a:rPr lang="hu-HU" sz="2300" dirty="0" smtClean="0"/>
              <a:t>– </a:t>
            </a:r>
          </a:p>
          <a:p>
            <a:pPr lvl="2"/>
            <a:r>
              <a:rPr lang="hu-HU" dirty="0" err="1" smtClean="0"/>
              <a:t>Share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felület hozzáférés a </a:t>
            </a:r>
            <a:r>
              <a:rPr lang="hu-HU" dirty="0" err="1" smtClean="0"/>
              <a:t>HACS-oknak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havi régiós munkamegbeszélés az MVH kirendeltségek illetékes munkatársaival (</a:t>
            </a:r>
            <a:r>
              <a:rPr lang="hu-HU" dirty="0" err="1" smtClean="0"/>
              <a:t>Pir</a:t>
            </a:r>
            <a:r>
              <a:rPr lang="hu-HU" dirty="0" smtClean="0"/>
              <a:t> Meeting)</a:t>
            </a:r>
          </a:p>
          <a:p>
            <a:pPr lvl="1"/>
            <a:r>
              <a:rPr lang="hu-HU" sz="2300" b="1" dirty="0" smtClean="0"/>
              <a:t>Előleg kérdéskör </a:t>
            </a:r>
            <a:r>
              <a:rPr lang="hu-HU" sz="2300" dirty="0" smtClean="0"/>
              <a:t>kapcsán: </a:t>
            </a:r>
          </a:p>
          <a:p>
            <a:pPr lvl="2"/>
            <a:r>
              <a:rPr lang="hu-HU" dirty="0" smtClean="0"/>
              <a:t>Meghosszabbítás 2015-ig, </a:t>
            </a:r>
          </a:p>
          <a:p>
            <a:pPr lvl="2"/>
            <a:r>
              <a:rPr lang="hu-HU" dirty="0" smtClean="0"/>
              <a:t>Előleg 20%-os mérték erejéig való felhasználhatóságának megteremtése </a:t>
            </a:r>
          </a:p>
          <a:p>
            <a:pPr lvl="2"/>
            <a:r>
              <a:rPr lang="hu-HU" dirty="0" smtClean="0"/>
              <a:t>III.  tengely terhére is előleg megnyitásának lehetőségének vizsgálata</a:t>
            </a:r>
          </a:p>
          <a:p>
            <a:pPr lvl="2"/>
            <a:r>
              <a:rPr lang="hu-HU" dirty="0" smtClean="0"/>
              <a:t>Agrár Garancia Alap – előfinanszírozás – Bankok felé hitelképesség helyreállítása</a:t>
            </a:r>
          </a:p>
          <a:p>
            <a:pPr lvl="1"/>
            <a:r>
              <a:rPr lang="hu-HU" sz="2300" b="1" dirty="0" smtClean="0"/>
              <a:t>Hiányok kezelése</a:t>
            </a:r>
          </a:p>
          <a:p>
            <a:pPr lvl="2"/>
            <a:r>
              <a:rPr lang="hu-HU" dirty="0" smtClean="0"/>
              <a:t>HACS hiányok vagy minisztériumi károk? </a:t>
            </a:r>
          </a:p>
          <a:p>
            <a:pPr lvl="3">
              <a:buNone/>
            </a:pPr>
            <a:r>
              <a:rPr lang="hu-HU" sz="2300" dirty="0" smtClean="0"/>
              <a:t>akár országosan 2015-re többmilliárdos veszteség (működési költségek 10%-a)  100%-os EU támogatás </a:t>
            </a:r>
          </a:p>
          <a:p>
            <a:pPr lvl="1"/>
            <a:r>
              <a:rPr lang="hu-HU" sz="2300" b="1" dirty="0" smtClean="0"/>
              <a:t>Szankciók és </a:t>
            </a:r>
            <a:r>
              <a:rPr lang="hu-HU" sz="2300" b="1" dirty="0" err="1" smtClean="0"/>
              <a:t>pénzbeni</a:t>
            </a:r>
            <a:r>
              <a:rPr lang="hu-HU" sz="2300" b="1" dirty="0" smtClean="0"/>
              <a:t> büntetések </a:t>
            </a:r>
            <a:r>
              <a:rPr lang="hu-HU" sz="2300" dirty="0" smtClean="0"/>
              <a:t>eltörlése </a:t>
            </a:r>
          </a:p>
          <a:p>
            <a:pPr lvl="2"/>
            <a:r>
              <a:rPr lang="hu-HU" dirty="0" smtClean="0"/>
              <a:t>Fellebbezések időtartamának felülvizsgálata</a:t>
            </a:r>
          </a:p>
          <a:p>
            <a:pPr lvl="2"/>
            <a:r>
              <a:rPr lang="hu-HU" dirty="0" smtClean="0"/>
              <a:t>Szankció eltörlése</a:t>
            </a:r>
          </a:p>
          <a:p>
            <a:pPr lvl="2"/>
            <a:r>
              <a:rPr lang="hu-HU" dirty="0" smtClean="0"/>
              <a:t>Jogorvoslati osztállyal való kommunikáció lehetővé tétele</a:t>
            </a:r>
          </a:p>
          <a:p>
            <a:pPr lvl="1"/>
            <a:r>
              <a:rPr lang="hu-HU" sz="2300" b="1" dirty="0" smtClean="0"/>
              <a:t>Teljesítményértékelés</a:t>
            </a:r>
            <a:r>
              <a:rPr lang="hu-HU" sz="2300" dirty="0" smtClean="0"/>
              <a:t> célja: „HVS megvalósítása” </a:t>
            </a:r>
          </a:p>
          <a:p>
            <a:pPr lvl="2">
              <a:buNone/>
            </a:pPr>
            <a:r>
              <a:rPr lang="hu-HU" dirty="0" smtClean="0"/>
              <a:t>Jelenlegi</a:t>
            </a:r>
            <a:r>
              <a:rPr lang="hu-HU" u="sng" dirty="0" smtClean="0"/>
              <a:t> közös</a:t>
            </a:r>
            <a:r>
              <a:rPr lang="hu-HU" dirty="0" smtClean="0"/>
              <a:t> felülvizsgálata és új kialakítása </a:t>
            </a:r>
          </a:p>
          <a:p>
            <a:pPr marL="1051560" lvl="3" indent="-320040">
              <a:spcBef>
                <a:spcPts val="700"/>
              </a:spcBef>
              <a:buSzPct val="60000"/>
              <a:buNone/>
            </a:pPr>
            <a:r>
              <a:rPr lang="hu-HU" sz="2300" dirty="0" smtClean="0"/>
              <a:t>munkatársak és </a:t>
            </a:r>
            <a:r>
              <a:rPr lang="hu-HU" sz="2300" dirty="0" err="1" smtClean="0"/>
              <a:t>HACS-ok</a:t>
            </a:r>
            <a:r>
              <a:rPr lang="hu-HU" sz="2300" dirty="0" smtClean="0"/>
              <a:t> pozitív ösztönzési rendszerének  kidolgozása</a:t>
            </a:r>
            <a:endParaRPr lang="hu-HU" sz="2200" dirty="0" smtClean="0"/>
          </a:p>
          <a:p>
            <a:endParaRPr lang="hu-HU" sz="40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288" y="115888"/>
            <a:ext cx="828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dirty="0"/>
              <a:t>Egy átlagos HACS finanszírozása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275013" y="836613"/>
            <a:ext cx="720725" cy="18716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4500563" y="836613"/>
            <a:ext cx="0" cy="5113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474788" y="614045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/>
              <a:t>BEVÉTELEK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4643438" y="614045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/>
              <a:t>KIADÁSOK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4140200" y="6040438"/>
            <a:ext cx="79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/>
              <a:t>=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971550" y="15573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/>
              <a:t>EMVA támogatás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5003800" y="836613"/>
            <a:ext cx="720725" cy="1871662"/>
          </a:xfrm>
          <a:prstGeom prst="rect">
            <a:avLst/>
          </a:prstGeom>
          <a:solidFill>
            <a:srgbClr val="FDDA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5940425" y="15573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Elszámolható kiadások</a:t>
            </a:r>
          </a:p>
        </p:txBody>
      </p:sp>
      <p:sp>
        <p:nvSpPr>
          <p:cNvPr id="2059" name="Line 13"/>
          <p:cNvSpPr>
            <a:spLocks noChangeShapeType="1"/>
          </p:cNvSpPr>
          <p:nvPr/>
        </p:nvSpPr>
        <p:spPr bwMode="auto">
          <a:xfrm>
            <a:off x="2339975" y="2781300"/>
            <a:ext cx="4176713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3276600" y="2852738"/>
            <a:ext cx="720725" cy="6477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5003800" y="2854325"/>
            <a:ext cx="720725" cy="719138"/>
          </a:xfrm>
          <a:prstGeom prst="rect">
            <a:avLst/>
          </a:prstGeom>
          <a:solidFill>
            <a:srgbClr val="F777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5003800" y="4149725"/>
            <a:ext cx="720725" cy="792163"/>
          </a:xfrm>
          <a:prstGeom prst="rect">
            <a:avLst/>
          </a:prstGeom>
          <a:solidFill>
            <a:srgbClr val="D71A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5003800" y="3717925"/>
            <a:ext cx="720725" cy="287338"/>
          </a:xfrm>
          <a:prstGeom prst="rect">
            <a:avLst/>
          </a:prstGeom>
          <a:solidFill>
            <a:srgbClr val="F541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5940425" y="29908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Hitelkamat költség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5940425" y="3632200"/>
            <a:ext cx="2735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Egyéb nem elszámolható költségek</a:t>
            </a:r>
          </a:p>
        </p:txBody>
      </p:sp>
      <p:sp>
        <p:nvSpPr>
          <p:cNvPr id="2066" name="Line 20"/>
          <p:cNvSpPr>
            <a:spLocks noChangeShapeType="1"/>
          </p:cNvSpPr>
          <p:nvPr/>
        </p:nvSpPr>
        <p:spPr bwMode="auto">
          <a:xfrm>
            <a:off x="5651500" y="1773238"/>
            <a:ext cx="2889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2067" name="Line 21"/>
          <p:cNvSpPr>
            <a:spLocks noChangeShapeType="1"/>
          </p:cNvSpPr>
          <p:nvPr/>
        </p:nvSpPr>
        <p:spPr bwMode="auto">
          <a:xfrm>
            <a:off x="5651500" y="3213100"/>
            <a:ext cx="2889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2068" name="Line 22"/>
          <p:cNvSpPr>
            <a:spLocks noChangeShapeType="1"/>
          </p:cNvSpPr>
          <p:nvPr/>
        </p:nvSpPr>
        <p:spPr bwMode="auto">
          <a:xfrm>
            <a:off x="5651500" y="3860800"/>
            <a:ext cx="2889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2069" name="Line 23"/>
          <p:cNvSpPr>
            <a:spLocks noChangeShapeType="1"/>
          </p:cNvSpPr>
          <p:nvPr/>
        </p:nvSpPr>
        <p:spPr bwMode="auto">
          <a:xfrm>
            <a:off x="5651500" y="4508500"/>
            <a:ext cx="2889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2070" name="Text Box 24"/>
          <p:cNvSpPr txBox="1">
            <a:spLocks noChangeArrowheads="1"/>
          </p:cNvSpPr>
          <p:nvPr/>
        </p:nvSpPr>
        <p:spPr bwMode="auto">
          <a:xfrm>
            <a:off x="5940425" y="4292600"/>
            <a:ext cx="302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Pénzügyi szankciók, Támogatás ki nem fizetés: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276600" y="3644900"/>
            <a:ext cx="720725" cy="1296988"/>
          </a:xfrm>
          <a:prstGeom prst="rect">
            <a:avLst/>
          </a:prstGeom>
          <a:solidFill>
            <a:srgbClr val="FFFFCC"/>
          </a:solidFill>
          <a:ln w="38100">
            <a:solidFill>
              <a:srgbClr val="EA1C0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72" name="Line 26"/>
          <p:cNvSpPr>
            <a:spLocks noChangeShapeType="1"/>
          </p:cNvSpPr>
          <p:nvPr/>
        </p:nvSpPr>
        <p:spPr bwMode="auto">
          <a:xfrm flipH="1">
            <a:off x="3059113" y="1773238"/>
            <a:ext cx="2889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2" name="Line 27"/>
          <p:cNvSpPr>
            <a:spLocks noChangeShapeType="1"/>
          </p:cNvSpPr>
          <p:nvPr/>
        </p:nvSpPr>
        <p:spPr bwMode="auto">
          <a:xfrm flipH="1">
            <a:off x="3059113" y="3141663"/>
            <a:ext cx="2889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H="1">
            <a:off x="3059113" y="4221163"/>
            <a:ext cx="288925" cy="0"/>
          </a:xfrm>
          <a:prstGeom prst="line">
            <a:avLst/>
          </a:prstGeom>
          <a:noFill/>
          <a:ln w="31750">
            <a:solidFill>
              <a:srgbClr val="EA1C0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2075" name="Text Box 29"/>
          <p:cNvSpPr txBox="1">
            <a:spLocks noChangeArrowheads="1"/>
          </p:cNvSpPr>
          <p:nvPr/>
        </p:nvSpPr>
        <p:spPr bwMode="auto">
          <a:xfrm>
            <a:off x="6011863" y="4941888"/>
            <a:ext cx="27352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sz="1400"/>
              <a:t>Teljesítményértékelés miatt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400"/>
              <a:t>Kifizetési kérelmek </a:t>
            </a:r>
            <a:r>
              <a:rPr lang="hu-HU" sz="1400" i="1"/>
              <a:t>„hibái”</a:t>
            </a:r>
            <a:r>
              <a:rPr lang="hu-HU" sz="1400"/>
              <a:t> miatt</a:t>
            </a:r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50825" y="29241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/>
              <a:t>HACS tagok befizetései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971550" y="400526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2000" b="1">
                <a:solidFill>
                  <a:srgbClr val="EA1C0C"/>
                </a:solidFill>
              </a:rPr>
              <a:t>! HIÁNY !</a:t>
            </a:r>
          </a:p>
        </p:txBody>
      </p:sp>
      <p:sp>
        <p:nvSpPr>
          <p:cNvPr id="2078" name="Line 32"/>
          <p:cNvSpPr>
            <a:spLocks noChangeShapeType="1"/>
          </p:cNvSpPr>
          <p:nvPr/>
        </p:nvSpPr>
        <p:spPr bwMode="auto">
          <a:xfrm flipV="1">
            <a:off x="3132138" y="2205038"/>
            <a:ext cx="144462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" name="Line 33"/>
          <p:cNvSpPr>
            <a:spLocks noChangeShapeType="1"/>
          </p:cNvSpPr>
          <p:nvPr/>
        </p:nvSpPr>
        <p:spPr bwMode="auto">
          <a:xfrm>
            <a:off x="3276600" y="2205038"/>
            <a:ext cx="144463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0" name="Line 34"/>
          <p:cNvSpPr>
            <a:spLocks noChangeShapeType="1"/>
          </p:cNvSpPr>
          <p:nvPr/>
        </p:nvSpPr>
        <p:spPr bwMode="auto">
          <a:xfrm flipV="1">
            <a:off x="3419475" y="2205038"/>
            <a:ext cx="144463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1" name="Line 35"/>
          <p:cNvSpPr>
            <a:spLocks noChangeShapeType="1"/>
          </p:cNvSpPr>
          <p:nvPr/>
        </p:nvSpPr>
        <p:spPr bwMode="auto">
          <a:xfrm>
            <a:off x="3563938" y="2205038"/>
            <a:ext cx="144462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2" name="Line 36"/>
          <p:cNvSpPr>
            <a:spLocks noChangeShapeType="1"/>
          </p:cNvSpPr>
          <p:nvPr/>
        </p:nvSpPr>
        <p:spPr bwMode="auto">
          <a:xfrm flipV="1">
            <a:off x="3706813" y="2205038"/>
            <a:ext cx="144462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3" name="Line 37"/>
          <p:cNvSpPr>
            <a:spLocks noChangeShapeType="1"/>
          </p:cNvSpPr>
          <p:nvPr/>
        </p:nvSpPr>
        <p:spPr bwMode="auto">
          <a:xfrm>
            <a:off x="3851275" y="2205038"/>
            <a:ext cx="144463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4" name="Line 38"/>
          <p:cNvSpPr>
            <a:spLocks noChangeShapeType="1"/>
          </p:cNvSpPr>
          <p:nvPr/>
        </p:nvSpPr>
        <p:spPr bwMode="auto">
          <a:xfrm flipV="1">
            <a:off x="3995738" y="2205038"/>
            <a:ext cx="144462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5" name="Line 39"/>
          <p:cNvSpPr>
            <a:spLocks noChangeShapeType="1"/>
          </p:cNvSpPr>
          <p:nvPr/>
        </p:nvSpPr>
        <p:spPr bwMode="auto">
          <a:xfrm flipV="1">
            <a:off x="4859338" y="2205038"/>
            <a:ext cx="144462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6" name="Line 40"/>
          <p:cNvSpPr>
            <a:spLocks noChangeShapeType="1"/>
          </p:cNvSpPr>
          <p:nvPr/>
        </p:nvSpPr>
        <p:spPr bwMode="auto">
          <a:xfrm>
            <a:off x="5003800" y="2205038"/>
            <a:ext cx="144463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7" name="Line 41"/>
          <p:cNvSpPr>
            <a:spLocks noChangeShapeType="1"/>
          </p:cNvSpPr>
          <p:nvPr/>
        </p:nvSpPr>
        <p:spPr bwMode="auto">
          <a:xfrm flipV="1">
            <a:off x="5148263" y="2205038"/>
            <a:ext cx="144462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8" name="Line 42"/>
          <p:cNvSpPr>
            <a:spLocks noChangeShapeType="1"/>
          </p:cNvSpPr>
          <p:nvPr/>
        </p:nvSpPr>
        <p:spPr bwMode="auto">
          <a:xfrm>
            <a:off x="5291138" y="2205038"/>
            <a:ext cx="144462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89" name="Line 43"/>
          <p:cNvSpPr>
            <a:spLocks noChangeShapeType="1"/>
          </p:cNvSpPr>
          <p:nvPr/>
        </p:nvSpPr>
        <p:spPr bwMode="auto">
          <a:xfrm flipV="1">
            <a:off x="5435600" y="2205038"/>
            <a:ext cx="144463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90" name="Line 44"/>
          <p:cNvSpPr>
            <a:spLocks noChangeShapeType="1"/>
          </p:cNvSpPr>
          <p:nvPr/>
        </p:nvSpPr>
        <p:spPr bwMode="auto">
          <a:xfrm>
            <a:off x="5580063" y="2205038"/>
            <a:ext cx="144462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91" name="Line 45"/>
          <p:cNvSpPr>
            <a:spLocks noChangeShapeType="1"/>
          </p:cNvSpPr>
          <p:nvPr/>
        </p:nvSpPr>
        <p:spPr bwMode="auto">
          <a:xfrm flipV="1">
            <a:off x="5722938" y="2205038"/>
            <a:ext cx="144462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539750" y="486886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EA1C0C"/>
                </a:solidFill>
              </a:rPr>
              <a:t>Ki finanszírozza?!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395288" y="5229225"/>
            <a:ext cx="27368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EA1C0C"/>
                </a:solidFill>
              </a:rPr>
              <a:t>Tagdíj növelés?</a:t>
            </a: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EA1C0C"/>
                </a:solidFill>
              </a:rPr>
              <a:t>Vállalkozási tevékenység?</a:t>
            </a:r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H="1">
            <a:off x="1835150" y="4437063"/>
            <a:ext cx="360363" cy="360362"/>
          </a:xfrm>
          <a:prstGeom prst="line">
            <a:avLst/>
          </a:prstGeom>
          <a:noFill/>
          <a:ln w="31750">
            <a:solidFill>
              <a:srgbClr val="EA1C0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animBg="1"/>
      <p:bldP spid="2076" grpId="0" animBg="1"/>
      <p:bldP spid="2079" grpId="0"/>
      <p:bldP spid="2094" grpId="0"/>
      <p:bldP spid="2095" grpId="0"/>
      <p:bldP spid="20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err="1" smtClean="0"/>
              <a:t>HACS-ok</a:t>
            </a:r>
            <a:r>
              <a:rPr lang="hu-HU" sz="4000" dirty="0" smtClean="0"/>
              <a:t> finanszírozása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Teljesítményértékelés Nyugat-Dunántúlon</a:t>
            </a:r>
            <a:endParaRPr lang="hu-HU" sz="3600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13 akciócsoportból 8 akciócsoportot érintett, </a:t>
            </a:r>
          </a:p>
          <a:p>
            <a:pPr>
              <a:buNone/>
            </a:pPr>
            <a:r>
              <a:rPr lang="hu-HU" dirty="0" smtClean="0"/>
              <a:t>14 alkalommal</a:t>
            </a:r>
          </a:p>
          <a:p>
            <a:r>
              <a:rPr lang="hu-HU" dirty="0" smtClean="0"/>
              <a:t>akár több millió forintot is jelent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096" t="27045" r="8478" b="40059"/>
          <a:stretch>
            <a:fillRect/>
          </a:stretch>
        </p:blipFill>
        <p:spPr bwMode="auto">
          <a:xfrm>
            <a:off x="0" y="3429000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Kérelem- és pályázatkezelés</a:t>
            </a:r>
            <a:br>
              <a:rPr lang="hu-HU" dirty="0" smtClean="0"/>
            </a:br>
            <a:r>
              <a:rPr lang="hu-HU" sz="3100" b="1" dirty="0" smtClean="0"/>
              <a:t>Mely szervezet lássa el?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52292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hu-HU" sz="2400" dirty="0" smtClean="0"/>
          </a:p>
          <a:p>
            <a:pPr marL="457200" indent="-457200">
              <a:buFontTx/>
              <a:buChar char="-"/>
            </a:pPr>
            <a:r>
              <a:rPr lang="hu-HU" sz="2400" b="1" dirty="0" smtClean="0"/>
              <a:t>Támogatási kérelmek </a:t>
            </a:r>
            <a:r>
              <a:rPr lang="hu-HU" sz="2400" dirty="0" smtClean="0"/>
              <a:t>kezelése: </a:t>
            </a:r>
          </a:p>
          <a:p>
            <a:pPr marL="777240" lvl="1" indent="-457200">
              <a:buFontTx/>
              <a:buChar char="-"/>
            </a:pPr>
            <a:r>
              <a:rPr lang="hu-HU" sz="2100" dirty="0" smtClean="0"/>
              <a:t>„Jelenlegi gyakorlat jó, DE megfelelő feltételek biztosítása mellett.”</a:t>
            </a:r>
          </a:p>
          <a:p>
            <a:pPr marL="777240" lvl="1" indent="-457200">
              <a:buFontTx/>
              <a:buChar char="-"/>
            </a:pPr>
            <a:endParaRPr lang="hu-HU" sz="2100" dirty="0" smtClean="0"/>
          </a:p>
          <a:p>
            <a:pPr marL="777240" lvl="1" indent="-457200">
              <a:buFontTx/>
              <a:buChar char="-"/>
            </a:pPr>
            <a:endParaRPr lang="hu-HU" sz="2100" dirty="0" smtClean="0"/>
          </a:p>
          <a:p>
            <a:pPr marL="457200" indent="-457200">
              <a:buFontTx/>
              <a:buChar char="-"/>
            </a:pPr>
            <a:r>
              <a:rPr lang="hu-HU" sz="2400" b="1" dirty="0" smtClean="0"/>
              <a:t>Kifizetési kérelmek </a:t>
            </a:r>
            <a:r>
              <a:rPr lang="hu-HU" sz="2400" dirty="0" smtClean="0"/>
              <a:t>kezelése: </a:t>
            </a:r>
          </a:p>
          <a:p>
            <a:pPr marL="777240" lvl="1" indent="-457200">
              <a:buFontTx/>
              <a:buChar char="-"/>
            </a:pPr>
            <a:r>
              <a:rPr lang="hu-HU" sz="2100" dirty="0" err="1" smtClean="0"/>
              <a:t>MVH-nál</a:t>
            </a:r>
            <a:r>
              <a:rPr lang="hu-HU" sz="2100" dirty="0" smtClean="0"/>
              <a:t>, DE visszacsatolással, olvasási jogosultsággal</a:t>
            </a:r>
          </a:p>
          <a:p>
            <a:pPr marL="457200" indent="-457200">
              <a:buNone/>
            </a:pPr>
            <a:endParaRPr lang="hu-HU" sz="2400" dirty="0" smtClean="0"/>
          </a:p>
          <a:p>
            <a:pPr marL="457200" indent="-457200">
              <a:buAutoNum type="arabicPeriod"/>
            </a:pPr>
            <a:endParaRPr lang="hu-HU" sz="2200" dirty="0" smtClean="0"/>
          </a:p>
          <a:p>
            <a:endParaRPr lang="hu-HU" sz="40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297</TotalTime>
  <Words>522</Words>
  <Application>Microsoft Office PowerPoint</Application>
  <PresentationFormat>Diavetítés a képernyőre (4:3 oldalarány)</PresentationFormat>
  <Paragraphs>142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Medián</vt:lpstr>
      <vt:lpstr>LEADER Program átalakításA társadalmi vita országos záró rendezvény   Lajosmizse, 2010. december 2. </vt:lpstr>
      <vt:lpstr>Tartalomjegyzék</vt:lpstr>
      <vt:lpstr>Leader program felülvizsgálat</vt:lpstr>
      <vt:lpstr> Helyi akciócsoportok A bizalomra alapozott közösségek működése  </vt:lpstr>
      <vt:lpstr>Helyi akciócsoportok A bizalomra alapozott közösségek működése</vt:lpstr>
      <vt:lpstr>HACS-ok finanszírozása</vt:lpstr>
      <vt:lpstr>7. dia</vt:lpstr>
      <vt:lpstr>HACS-ok finanszírozása Teljesítményértékelés Nyugat-Dunántúlon</vt:lpstr>
      <vt:lpstr>Kérelem- és pályázatkezelés Mely szervezet lássa el? </vt:lpstr>
      <vt:lpstr>Kérelem- és pályázatkezelés HVS, projektfejlesztés/kiválasztás  </vt:lpstr>
      <vt:lpstr>Kérelem- és pályázatkezelés Végrehajtás</vt:lpstr>
      <vt:lpstr>KÖSZÖNJÜK MEGTISZTELŐ FIGYELMÜKET!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 Program átalakításA társadalmi vita országos záró rendezvény   Lajosmizse, 2010. december 2. </dc:title>
  <dc:creator>Csilla</dc:creator>
  <cp:lastModifiedBy>Csilla</cp:lastModifiedBy>
  <cp:revision>33</cp:revision>
  <dcterms:created xsi:type="dcterms:W3CDTF">2010-12-01T10:35:35Z</dcterms:created>
  <dcterms:modified xsi:type="dcterms:W3CDTF">2010-12-08T19:07:46Z</dcterms:modified>
</cp:coreProperties>
</file>